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24"/>
  </p:notesMasterIdLst>
  <p:sldIdLst>
    <p:sldId id="256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33" r:id="rId11"/>
    <p:sldId id="426" r:id="rId12"/>
    <p:sldId id="427" r:id="rId13"/>
    <p:sldId id="430" r:id="rId14"/>
    <p:sldId id="415" r:id="rId15"/>
    <p:sldId id="418" r:id="rId16"/>
    <p:sldId id="434" r:id="rId17"/>
    <p:sldId id="435" r:id="rId18"/>
    <p:sldId id="436" r:id="rId19"/>
    <p:sldId id="432" r:id="rId20"/>
    <p:sldId id="431" r:id="rId21"/>
    <p:sldId id="429" r:id="rId22"/>
    <p:sldId id="350" r:id="rId23"/>
  </p:sldIdLst>
  <p:sldSz cx="9144000" cy="6858000" type="screen4x3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532B08-D05B-40E2-8E83-21BC7A58963E}">
          <p14:sldIdLst>
            <p14:sldId id="256"/>
            <p14:sldId id="419"/>
            <p14:sldId id="420"/>
            <p14:sldId id="421"/>
            <p14:sldId id="422"/>
            <p14:sldId id="423"/>
            <p14:sldId id="424"/>
            <p14:sldId id="425"/>
            <p14:sldId id="433"/>
            <p14:sldId id="426"/>
            <p14:sldId id="427"/>
            <p14:sldId id="430"/>
            <p14:sldId id="415"/>
            <p14:sldId id="418"/>
            <p14:sldId id="434"/>
            <p14:sldId id="435"/>
            <p14:sldId id="436"/>
            <p14:sldId id="432"/>
            <p14:sldId id="431"/>
            <p14:sldId id="42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i Taylor" initials="RT" lastIdx="5" clrIdx="0">
    <p:extLst>
      <p:ext uri="{19B8F6BF-5375-455C-9EA6-DF929625EA0E}">
        <p15:presenceInfo xmlns:p15="http://schemas.microsoft.com/office/powerpoint/2012/main" userId="S-1-5-21-3663280739-2935375677-505739512-121517" providerId="AD"/>
      </p:ext>
    </p:extLst>
  </p:cmAuthor>
  <p:cmAuthor id="2" name="amanda.j.mille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E0C"/>
    <a:srgbClr val="E7E3DB"/>
    <a:srgbClr val="FF4747"/>
    <a:srgbClr val="C1DEBC"/>
    <a:srgbClr val="CCCC00"/>
    <a:srgbClr val="C1F088"/>
    <a:srgbClr val="035642"/>
    <a:srgbClr val="E8E7E7"/>
    <a:srgbClr val="C2B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6482" autoAdjust="0"/>
  </p:normalViewPr>
  <p:slideViewPr>
    <p:cSldViewPr>
      <p:cViewPr varScale="1">
        <p:scale>
          <a:sx n="85" d="100"/>
          <a:sy n="85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18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np20fs1\advisory$\Management%20Consulting\Clients\A\AESRD\Grazing%20Support%202014\Randi\Cross-Ov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np20fs1\advisory$\Management%20Consulting\Clients\A\AESRD\Grazing%20Support%202014\Randi\Cross-Ov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'Cross Over'!$B$18</c:f>
              <c:strCache>
                <c:ptCount val="1"/>
                <c:pt idx="0">
                  <c:v>Zone 1 - Full Rent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'Cross Over'!$A$19:$A$28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'Cross Over'!$B$19:$B$28</c:f>
              <c:numCache>
                <c:formatCode>_("$"* #,##0.00_);_("$"* \(#,##0.00\);_("$"* "-"??_);_(@_)</c:formatCode>
                <c:ptCount val="10"/>
                <c:pt idx="0">
                  <c:v>2.5099999999999998</c:v>
                </c:pt>
                <c:pt idx="1">
                  <c:v>3.28</c:v>
                </c:pt>
                <c:pt idx="2">
                  <c:v>6.88</c:v>
                </c:pt>
                <c:pt idx="3">
                  <c:v>10.51</c:v>
                </c:pt>
                <c:pt idx="4">
                  <c:v>8.2200000000000006</c:v>
                </c:pt>
                <c:pt idx="5">
                  <c:v>6</c:v>
                </c:pt>
                <c:pt idx="6">
                  <c:v>4.42</c:v>
                </c:pt>
                <c:pt idx="7">
                  <c:v>3.37</c:v>
                </c:pt>
                <c:pt idx="8">
                  <c:v>2.37</c:v>
                </c:pt>
                <c:pt idx="9">
                  <c:v>2.2999999999999998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'Cross Over'!$C$18</c:f>
              <c:strCache>
                <c:ptCount val="1"/>
                <c:pt idx="0">
                  <c:v>Zone 1 - Phased In Rent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'Cross Over'!$A$19:$A$28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'Cross Over'!$C$19:$C$28</c:f>
              <c:numCache>
                <c:formatCode>General</c:formatCode>
                <c:ptCount val="10"/>
                <c:pt idx="3" formatCode="_(&quot;$&quot;* #,##0.00_);_(&quot;$&quot;* \(#,##0.00\);_(&quot;$&quot;* &quot;-&quot;??_);_(@_)">
                  <c:v>3.9420000000000002</c:v>
                </c:pt>
                <c:pt idx="4" formatCode="_(&quot;$&quot;* #,##0.00_);_(&quot;$&quot;* \(#,##0.00\);_(&quot;$&quot;* &quot;-&quot;??_);_(@_)">
                  <c:v>4.6680000000000001</c:v>
                </c:pt>
                <c:pt idx="5" formatCode="_(&quot;$&quot;* #,##0.00_);_(&quot;$&quot;* \(#,##0.00\);_(&quot;$&quot;* &quot;-&quot;??_);_(@_)">
                  <c:v>4.5199999999999996</c:v>
                </c:pt>
                <c:pt idx="6" formatCode="_(&quot;$&quot;* #,##0.00_);_(&quot;$&quot;* \(#,##0.00\);_(&quot;$&quot;* &quot;-&quot;??_);_(@_)">
                  <c:v>3.996</c:v>
                </c:pt>
                <c:pt idx="7" formatCode="_(&quot;$&quot;* #,##0.00_);_(&quot;$&quot;* \(#,##0.00\);_(&quot;$&quot;* &quot;-&quot;??_);_(@_)">
                  <c:v>3.37</c:v>
                </c:pt>
                <c:pt idx="8" formatCode="_(&quot;$&quot;* #,##0.00_);_(&quot;$&quot;* \(#,##0.00\);_(&quot;$&quot;* &quot;-&quot;??_);_(@_)">
                  <c:v>2.37</c:v>
                </c:pt>
                <c:pt idx="9" formatCode="_(&quot;$&quot;* #,##0.00_);_(&quot;$&quot;* \(#,##0.00\);_(&quot;$&quot;* &quot;-&quot;??_);_(@_)">
                  <c:v>2.2999999999999998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'Cross Over'!$E$18</c:f>
              <c:strCache>
                <c:ptCount val="1"/>
                <c:pt idx="0">
                  <c:v>Zone 2 - Full Rent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'Cross Over'!$A$19:$A$28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'Cross Over'!$E$19:$E$28</c:f>
              <c:numCache>
                <c:formatCode>_("$"* #,##0.00_);_("$"* \(#,##0.00\);_("$"* "-"??_);_(@_)</c:formatCode>
                <c:ptCount val="10"/>
                <c:pt idx="0">
                  <c:v>1.51</c:v>
                </c:pt>
                <c:pt idx="1">
                  <c:v>2.2799999999999998</c:v>
                </c:pt>
                <c:pt idx="2">
                  <c:v>5.88</c:v>
                </c:pt>
                <c:pt idx="3">
                  <c:v>9.51</c:v>
                </c:pt>
                <c:pt idx="4">
                  <c:v>7.22</c:v>
                </c:pt>
                <c:pt idx="5">
                  <c:v>5</c:v>
                </c:pt>
                <c:pt idx="6">
                  <c:v>3.42</c:v>
                </c:pt>
                <c:pt idx="7">
                  <c:v>2.37</c:v>
                </c:pt>
                <c:pt idx="8">
                  <c:v>1.37</c:v>
                </c:pt>
                <c:pt idx="9">
                  <c:v>1.3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'Cross Over'!$F$18</c:f>
              <c:strCache>
                <c:ptCount val="1"/>
                <c:pt idx="0">
                  <c:v>Zone 2 - Phased In Rent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'Cross Over'!$A$19:$A$28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'Cross Over'!$F$19:$F$28</c:f>
              <c:numCache>
                <c:formatCode>General</c:formatCode>
                <c:ptCount val="10"/>
                <c:pt idx="3" formatCode="_(&quot;$&quot;* #,##0.00_);_(&quot;$&quot;* \(#,##0.00\);_(&quot;$&quot;* &quot;-&quot;??_);_(@_)">
                  <c:v>2.9420000000000002</c:v>
                </c:pt>
                <c:pt idx="4" formatCode="_(&quot;$&quot;* #,##0.00_);_(&quot;$&quot;* \(#,##0.00\);_(&quot;$&quot;* &quot;-&quot;??_);_(@_)">
                  <c:v>3.6680000000000001</c:v>
                </c:pt>
                <c:pt idx="5" formatCode="_(&quot;$&quot;* #,##0.00_);_(&quot;$&quot;* \(#,##0.00\);_(&quot;$&quot;* &quot;-&quot;??_);_(@_)">
                  <c:v>3.5200000000000005</c:v>
                </c:pt>
                <c:pt idx="6" formatCode="_(&quot;$&quot;* #,##0.00_);_(&quot;$&quot;* \(#,##0.00\);_(&quot;$&quot;* &quot;-&quot;??_);_(@_)">
                  <c:v>2.9960000000000004</c:v>
                </c:pt>
                <c:pt idx="7" formatCode="_(&quot;$&quot;* #,##0.00_);_(&quot;$&quot;* \(#,##0.00\);_(&quot;$&quot;* &quot;-&quot;??_);_(@_)">
                  <c:v>2.37</c:v>
                </c:pt>
                <c:pt idx="8" formatCode="_(&quot;$&quot;* #,##0.00_);_(&quot;$&quot;* \(#,##0.00\);_(&quot;$&quot;* &quot;-&quot;??_);_(@_)">
                  <c:v>1.37</c:v>
                </c:pt>
                <c:pt idx="9" formatCode="_(&quot;$&quot;* #,##0.00_);_(&quot;$&quot;* \(#,##0.00\);_(&quot;$&quot;* &quot;-&quot;??_);_(@_)">
                  <c:v>1.3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'Cross Over'!$D$18</c:f>
              <c:strCache>
                <c:ptCount val="1"/>
                <c:pt idx="0">
                  <c:v>Zone 1 - Actual Rent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7"/>
            <c:spPr>
              <a:noFill/>
              <a:ln w="9525">
                <a:solidFill>
                  <a:srgbClr val="035642"/>
                </a:solidFill>
              </a:ln>
              <a:effectLst/>
            </c:spPr>
          </c:marker>
          <c:val>
            <c:numRef>
              <c:f>'Cross Over'!$D$19:$D$28</c:f>
              <c:numCache>
                <c:formatCode>General</c:formatCode>
                <c:ptCount val="10"/>
                <c:pt idx="3" formatCode="_(&quot;$&quot;* #,##0.00_);_(&quot;$&quot;* \(#,##0.00\);_(&quot;$&quot;* &quot;-&quot;??_);_(@_)">
                  <c:v>3.9420000000000002</c:v>
                </c:pt>
                <c:pt idx="4" formatCode="_(&quot;$&quot;* #,##0.00_);_(&quot;$&quot;* \(#,##0.00\);_(&quot;$&quot;* &quot;-&quot;??_);_(@_)">
                  <c:v>4.6680000000000001</c:v>
                </c:pt>
                <c:pt idx="5" formatCode="_(&quot;$&quot;* #,##0.00_);_(&quot;$&quot;* \(#,##0.00\);_(&quot;$&quot;* &quot;-&quot;??_);_(@_)">
                  <c:v>4.5199999999999996</c:v>
                </c:pt>
                <c:pt idx="6" formatCode="_(&quot;$&quot;* #,##0.00_);_(&quot;$&quot;* \(#,##0.00\);_(&quot;$&quot;* &quot;-&quot;??_);_(@_)">
                  <c:v>4.42</c:v>
                </c:pt>
                <c:pt idx="7" formatCode="_(&quot;$&quot;* #,##0.00_);_(&quot;$&quot;* \(#,##0.00\);_(&quot;$&quot;* &quot;-&quot;??_);_(@_)">
                  <c:v>3.37</c:v>
                </c:pt>
                <c:pt idx="8" formatCode="_(&quot;$&quot;* #,##0.00_);_(&quot;$&quot;* \(#,##0.00\);_(&quot;$&quot;* &quot;-&quot;??_);_(@_)">
                  <c:v>2.37</c:v>
                </c:pt>
                <c:pt idx="9" formatCode="_(&quot;$&quot;* #,##0.00_);_(&quot;$&quot;* \(#,##0.00\);_(&quot;$&quot;* &quot;-&quot;??_);_(@_)">
                  <c:v>2.2999999999999998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'Cross Over'!$G$18</c:f>
              <c:strCache>
                <c:ptCount val="1"/>
                <c:pt idx="0">
                  <c:v>Zone 2 - Actual Rent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7"/>
            <c:spPr>
              <a:noFill/>
              <a:ln w="9525">
                <a:solidFill>
                  <a:srgbClr val="2F1E0C"/>
                </a:solidFill>
              </a:ln>
              <a:effectLst/>
            </c:spPr>
          </c:marker>
          <c:val>
            <c:numRef>
              <c:f>'Cross Over'!$G$19:$G$28</c:f>
              <c:numCache>
                <c:formatCode>General</c:formatCode>
                <c:ptCount val="10"/>
                <c:pt idx="3" formatCode="_(&quot;$&quot;* #,##0.00_);_(&quot;$&quot;* \(#,##0.00\);_(&quot;$&quot;* &quot;-&quot;??_);_(@_)">
                  <c:v>2.9420000000000002</c:v>
                </c:pt>
                <c:pt idx="4" formatCode="_(&quot;$&quot;* #,##0.00_);_(&quot;$&quot;* \(#,##0.00\);_(&quot;$&quot;* &quot;-&quot;??_);_(@_)">
                  <c:v>3.6680000000000001</c:v>
                </c:pt>
                <c:pt idx="5" formatCode="_(&quot;$&quot;* #,##0.00_);_(&quot;$&quot;* \(#,##0.00\);_(&quot;$&quot;* &quot;-&quot;??_);_(@_)">
                  <c:v>3.5200000000000005</c:v>
                </c:pt>
                <c:pt idx="6" formatCode="_(&quot;$&quot;* #,##0.00_);_(&quot;$&quot;* \(#,##0.00\);_(&quot;$&quot;* &quot;-&quot;??_);_(@_)">
                  <c:v>3.42</c:v>
                </c:pt>
                <c:pt idx="7" formatCode="_(&quot;$&quot;* #,##0.00_);_(&quot;$&quot;* \(#,##0.00\);_(&quot;$&quot;* &quot;-&quot;??_);_(@_)">
                  <c:v>2.37</c:v>
                </c:pt>
                <c:pt idx="8" formatCode="_(&quot;$&quot;* #,##0.00_);_(&quot;$&quot;* \(#,##0.00\);_(&quot;$&quot;* &quot;-&quot;??_);_(@_)">
                  <c:v>1.37</c:v>
                </c:pt>
                <c:pt idx="9" formatCode="_(&quot;$&quot;* #,##0.00_);_(&quot;$&quot;* \(#,##0.00\);_(&quot;$&quot;* &quot;-&quot;??_);_(@_)">
                  <c:v>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226888"/>
        <c:axId val="323227280"/>
      </c:lineChart>
      <c:catAx>
        <c:axId val="32322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227280"/>
        <c:crosses val="autoZero"/>
        <c:auto val="1"/>
        <c:lblAlgn val="ctr"/>
        <c:lblOffset val="100"/>
        <c:noMultiLvlLbl val="0"/>
      </c:catAx>
      <c:valAx>
        <c:axId val="32322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22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'Cross Over'!$B$18</c:f>
              <c:strCache>
                <c:ptCount val="1"/>
                <c:pt idx="0">
                  <c:v>Zone 1 - Full Rent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'Cross Over'!$A$19:$A$28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'Cross Over'!$B$19:$B$28</c:f>
              <c:numCache>
                <c:formatCode>_("$"* #,##0.00_);_("$"* \(#,##0.00\);_("$"* "-"??_);_(@_)</c:formatCode>
                <c:ptCount val="10"/>
                <c:pt idx="0">
                  <c:v>2.5099999999999998</c:v>
                </c:pt>
                <c:pt idx="1">
                  <c:v>3.28</c:v>
                </c:pt>
                <c:pt idx="2">
                  <c:v>6.88</c:v>
                </c:pt>
                <c:pt idx="3">
                  <c:v>10.51</c:v>
                </c:pt>
                <c:pt idx="4">
                  <c:v>8.2200000000000006</c:v>
                </c:pt>
                <c:pt idx="5">
                  <c:v>6</c:v>
                </c:pt>
                <c:pt idx="6">
                  <c:v>4.42</c:v>
                </c:pt>
                <c:pt idx="7">
                  <c:v>3.37</c:v>
                </c:pt>
                <c:pt idx="8">
                  <c:v>2.37</c:v>
                </c:pt>
                <c:pt idx="9">
                  <c:v>2.2999999999999998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'Cross Over'!$C$18</c:f>
              <c:strCache>
                <c:ptCount val="1"/>
                <c:pt idx="0">
                  <c:v>Zone 1 - Phased In Rent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'Cross Over'!$A$19:$A$28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'Cross Over'!$C$19:$C$28</c:f>
              <c:numCache>
                <c:formatCode>General</c:formatCode>
                <c:ptCount val="10"/>
                <c:pt idx="3" formatCode="_(&quot;$&quot;* #,##0.00_);_(&quot;$&quot;* \(#,##0.00\);_(&quot;$&quot;* &quot;-&quot;??_);_(@_)">
                  <c:v>3.9420000000000002</c:v>
                </c:pt>
                <c:pt idx="4" formatCode="_(&quot;$&quot;* #,##0.00_);_(&quot;$&quot;* \(#,##0.00\);_(&quot;$&quot;* &quot;-&quot;??_);_(@_)">
                  <c:v>4.6680000000000001</c:v>
                </c:pt>
                <c:pt idx="5" formatCode="_(&quot;$&quot;* #,##0.00_);_(&quot;$&quot;* \(#,##0.00\);_(&quot;$&quot;* &quot;-&quot;??_);_(@_)">
                  <c:v>4.5199999999999996</c:v>
                </c:pt>
                <c:pt idx="6" formatCode="_(&quot;$&quot;* #,##0.00_);_(&quot;$&quot;* \(#,##0.00\);_(&quot;$&quot;* &quot;-&quot;??_);_(@_)">
                  <c:v>3.996</c:v>
                </c:pt>
                <c:pt idx="7" formatCode="_(&quot;$&quot;* #,##0.00_);_(&quot;$&quot;* \(#,##0.00\);_(&quot;$&quot;* &quot;-&quot;??_);_(@_)">
                  <c:v>3.37</c:v>
                </c:pt>
                <c:pt idx="8" formatCode="_(&quot;$&quot;* #,##0.00_);_(&quot;$&quot;* \(#,##0.00\);_(&quot;$&quot;* &quot;-&quot;??_);_(@_)">
                  <c:v>2.37</c:v>
                </c:pt>
                <c:pt idx="9" formatCode="_(&quot;$&quot;* #,##0.00_);_(&quot;$&quot;* \(#,##0.00\);_(&quot;$&quot;* &quot;-&quot;??_);_(@_)">
                  <c:v>2.2999999999999998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'Cross Over'!$E$18</c:f>
              <c:strCache>
                <c:ptCount val="1"/>
                <c:pt idx="0">
                  <c:v>Zone 2 - Full Rent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'Cross Over'!$A$19:$A$28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'Cross Over'!$E$19:$E$28</c:f>
              <c:numCache>
                <c:formatCode>_("$"* #,##0.00_);_("$"* \(#,##0.00\);_("$"* "-"??_);_(@_)</c:formatCode>
                <c:ptCount val="10"/>
                <c:pt idx="0">
                  <c:v>1.51</c:v>
                </c:pt>
                <c:pt idx="1">
                  <c:v>2.2799999999999998</c:v>
                </c:pt>
                <c:pt idx="2">
                  <c:v>5.88</c:v>
                </c:pt>
                <c:pt idx="3">
                  <c:v>9.51</c:v>
                </c:pt>
                <c:pt idx="4">
                  <c:v>7.22</c:v>
                </c:pt>
                <c:pt idx="5">
                  <c:v>5</c:v>
                </c:pt>
                <c:pt idx="6">
                  <c:v>3.42</c:v>
                </c:pt>
                <c:pt idx="7">
                  <c:v>2.37</c:v>
                </c:pt>
                <c:pt idx="8">
                  <c:v>1.37</c:v>
                </c:pt>
                <c:pt idx="9">
                  <c:v>1.3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'Cross Over'!$F$18</c:f>
              <c:strCache>
                <c:ptCount val="1"/>
                <c:pt idx="0">
                  <c:v>Zone 2 - Phased In Rent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'Cross Over'!$A$19:$A$28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'Cross Over'!$F$19:$F$28</c:f>
              <c:numCache>
                <c:formatCode>General</c:formatCode>
                <c:ptCount val="10"/>
                <c:pt idx="3" formatCode="_(&quot;$&quot;* #,##0.00_);_(&quot;$&quot;* \(#,##0.00\);_(&quot;$&quot;* &quot;-&quot;??_);_(@_)">
                  <c:v>2.9420000000000002</c:v>
                </c:pt>
                <c:pt idx="4" formatCode="_(&quot;$&quot;* #,##0.00_);_(&quot;$&quot;* \(#,##0.00\);_(&quot;$&quot;* &quot;-&quot;??_);_(@_)">
                  <c:v>3.6680000000000001</c:v>
                </c:pt>
                <c:pt idx="5" formatCode="_(&quot;$&quot;* #,##0.00_);_(&quot;$&quot;* \(#,##0.00\);_(&quot;$&quot;* &quot;-&quot;??_);_(@_)">
                  <c:v>3.5200000000000005</c:v>
                </c:pt>
                <c:pt idx="6" formatCode="_(&quot;$&quot;* #,##0.00_);_(&quot;$&quot;* \(#,##0.00\);_(&quot;$&quot;* &quot;-&quot;??_);_(@_)">
                  <c:v>2.9960000000000004</c:v>
                </c:pt>
                <c:pt idx="7" formatCode="_(&quot;$&quot;* #,##0.00_);_(&quot;$&quot;* \(#,##0.00\);_(&quot;$&quot;* &quot;-&quot;??_);_(@_)">
                  <c:v>2.37</c:v>
                </c:pt>
                <c:pt idx="8" formatCode="_(&quot;$&quot;* #,##0.00_);_(&quot;$&quot;* \(#,##0.00\);_(&quot;$&quot;* &quot;-&quot;??_);_(@_)">
                  <c:v>1.37</c:v>
                </c:pt>
                <c:pt idx="9" formatCode="_(&quot;$&quot;* #,##0.00_);_(&quot;$&quot;* \(#,##0.00\);_(&quot;$&quot;* &quot;-&quot;??_);_(@_)">
                  <c:v>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4527744"/>
        <c:axId val="324528920"/>
      </c:lineChart>
      <c:catAx>
        <c:axId val="32452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28920"/>
        <c:crosses val="autoZero"/>
        <c:auto val="1"/>
        <c:lblAlgn val="ctr"/>
        <c:lblOffset val="100"/>
        <c:noMultiLvlLbl val="0"/>
      </c:catAx>
      <c:valAx>
        <c:axId val="3245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2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0.63793</cdr:x>
      <cdr:y>0.5082</cdr:y>
    </cdr:from>
    <cdr:to>
      <cdr:x>0.68816</cdr:x>
      <cdr:y>0.6341</cdr:y>
    </cdr:to>
    <cdr:sp macro="" textlink="">
      <cdr:nvSpPr>
        <cdr:cNvPr id="4" name="Oval 3"/>
        <cdr:cNvSpPr/>
      </cdr:nvSpPr>
      <cdr:spPr>
        <a:xfrm xmlns:a="http://schemas.openxmlformats.org/drawingml/2006/main">
          <a:off x="4229099" y="2362200"/>
          <a:ext cx="332983" cy="58522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27376-9023-40C7-B7BA-BA5F2967F315}" type="datetimeFigureOut">
              <a:rPr lang="en-US" smtClean="0"/>
              <a:pPr/>
              <a:t>12/2/2014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B22EE-4315-4EEA-903A-2515887FC8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85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51D5FA-4343-42C9-8493-ED5105169B4A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4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JP0000032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9851" y="3972217"/>
            <a:ext cx="1609861" cy="1207395"/>
          </a:xfrm>
          <a:prstGeom prst="rect">
            <a:avLst/>
          </a:prstGeom>
        </p:spPr>
      </p:pic>
      <p:pic>
        <p:nvPicPr>
          <p:cNvPr id="4" name="Picture 3" descr="two guys shaking hands_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9851" y="1381992"/>
            <a:ext cx="1609200" cy="2453050"/>
          </a:xfrm>
          <a:prstGeom prst="rect">
            <a:avLst/>
          </a:prstGeom>
        </p:spPr>
      </p:pic>
      <p:pic>
        <p:nvPicPr>
          <p:cNvPr id="5" name="Picture 4" descr="c1227-04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1000" y="163834"/>
            <a:ext cx="1598237" cy="1091514"/>
          </a:xfrm>
          <a:prstGeom prst="rect">
            <a:avLst/>
          </a:prstGeom>
        </p:spPr>
      </p:pic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362200" y="5573233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362200" y="6085367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 smtClean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2438400" y="990600"/>
            <a:ext cx="6157176" cy="68580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2438400" y="1752600"/>
            <a:ext cx="6157176" cy="381000"/>
          </a:xfrm>
          <a:prstGeom prst="rect">
            <a:avLst/>
          </a:prstGeom>
        </p:spPr>
        <p:txBody>
          <a:bodyPr anchor="t"/>
          <a:lstStyle>
            <a:lvl1pPr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362200" y="5573233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362200" y="6085367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 smtClean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2438400" y="990600"/>
            <a:ext cx="6157176" cy="68580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2438400" y="1752600"/>
            <a:ext cx="6157176" cy="381000"/>
          </a:xfrm>
          <a:prstGeom prst="rect">
            <a:avLst/>
          </a:prstGeom>
        </p:spPr>
        <p:txBody>
          <a:bodyPr anchor="t"/>
          <a:lstStyle>
            <a:lvl1pPr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pic>
        <p:nvPicPr>
          <p:cNvPr id="15" name="Picture 14" descr="OJP0000032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3225" y="3962400"/>
            <a:ext cx="1597976" cy="1201145"/>
          </a:xfrm>
          <a:prstGeom prst="rect">
            <a:avLst/>
          </a:prstGeom>
        </p:spPr>
      </p:pic>
      <p:pic>
        <p:nvPicPr>
          <p:cNvPr id="16" name="Picture 15" descr="two guys shaking hands_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1387347"/>
            <a:ext cx="1600872" cy="2422653"/>
          </a:xfrm>
          <a:prstGeom prst="rect">
            <a:avLst/>
          </a:prstGeom>
        </p:spPr>
      </p:pic>
      <p:pic>
        <p:nvPicPr>
          <p:cNvPr id="17" name="Picture 16" descr="c1227-04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6072" y="154156"/>
            <a:ext cx="1592954" cy="1085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532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1242978"/>
            <a:ext cx="590552" cy="4319622"/>
          </a:xfrm>
          <a:prstGeom prst="rect">
            <a:avLst/>
          </a:prstGeom>
          <a:solidFill>
            <a:srgbClr val="D3C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742952" y="1524000"/>
            <a:ext cx="7848600" cy="3805270"/>
          </a:xfrm>
          <a:prstGeom prst="rect">
            <a:avLst/>
          </a:prstGeom>
          <a:solidFill>
            <a:srgbClr val="EC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3981452" y="-1485900"/>
            <a:ext cx="685800" cy="7162800"/>
          </a:xfrm>
          <a:prstGeom prst="rect">
            <a:avLst/>
          </a:prstGeom>
          <a:solidFill>
            <a:srgbClr val="2F1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922" y="2604309"/>
            <a:ext cx="7077830" cy="24439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922" y="1842308"/>
            <a:ext cx="6553200" cy="5960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532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532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362200" y="5573233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362200" y="6085367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 smtClean="0"/>
          </a:p>
        </p:txBody>
      </p:sp>
      <p:pic>
        <p:nvPicPr>
          <p:cNvPr id="15" name="Picture 14" descr="OJP000003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3962400"/>
            <a:ext cx="1602694" cy="1203683"/>
          </a:xfrm>
          <a:prstGeom prst="rect">
            <a:avLst/>
          </a:prstGeom>
        </p:spPr>
      </p:pic>
      <p:pic>
        <p:nvPicPr>
          <p:cNvPr id="16" name="Picture 15" descr="two guys shaking hands_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1602694" cy="2244436"/>
          </a:xfrm>
          <a:prstGeom prst="rect">
            <a:avLst/>
          </a:prstGeom>
        </p:spPr>
      </p:pic>
      <p:pic>
        <p:nvPicPr>
          <p:cNvPr id="17" name="Picture 16" descr="c1227-04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1000" y="152400"/>
            <a:ext cx="1600200" cy="1333500"/>
          </a:xfrm>
          <a:prstGeom prst="rect">
            <a:avLst/>
          </a:prstGeom>
        </p:spPr>
      </p:pic>
      <p:sp>
        <p:nvSpPr>
          <p:cNvPr id="18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2438400" y="990600"/>
            <a:ext cx="6157176" cy="68580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2438400" y="1752600"/>
            <a:ext cx="6157176" cy="381000"/>
          </a:xfrm>
          <a:prstGeom prst="rect">
            <a:avLst/>
          </a:prstGeom>
        </p:spPr>
        <p:txBody>
          <a:bodyPr anchor="t"/>
          <a:lstStyle>
            <a:lvl1pPr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362200" y="5573233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362200" y="6085367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 smtClean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2438400" y="990600"/>
            <a:ext cx="6157176" cy="68580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2438400" y="1752600"/>
            <a:ext cx="6157176" cy="381000"/>
          </a:xfrm>
          <a:prstGeom prst="rect">
            <a:avLst/>
          </a:prstGeom>
        </p:spPr>
        <p:txBody>
          <a:bodyPr anchor="t"/>
          <a:lstStyle>
            <a:lvl1pPr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pic>
        <p:nvPicPr>
          <p:cNvPr id="15" name="Picture 14" descr="OJP0000032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780" y="3980022"/>
            <a:ext cx="1600200" cy="1201578"/>
          </a:xfrm>
          <a:prstGeom prst="rect">
            <a:avLst/>
          </a:prstGeom>
        </p:spPr>
      </p:pic>
      <p:pic>
        <p:nvPicPr>
          <p:cNvPr id="16" name="Picture 15" descr="two guys shaking hands_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1601447" cy="2285449"/>
          </a:xfrm>
          <a:prstGeom prst="rect">
            <a:avLst/>
          </a:prstGeom>
        </p:spPr>
      </p:pic>
      <p:pic>
        <p:nvPicPr>
          <p:cNvPr id="17" name="Picture 16" descr="c1227-043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1780" y="152400"/>
            <a:ext cx="1600200" cy="11983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362200" y="5573233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362200" y="6085367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 smtClean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2438400" y="990600"/>
            <a:ext cx="6157176" cy="68580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2438400" y="1752600"/>
            <a:ext cx="6157176" cy="381000"/>
          </a:xfrm>
          <a:prstGeom prst="rect">
            <a:avLst/>
          </a:prstGeom>
        </p:spPr>
        <p:txBody>
          <a:bodyPr anchor="t"/>
          <a:lstStyle>
            <a:lvl1pPr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pic>
        <p:nvPicPr>
          <p:cNvPr id="15" name="Picture 14" descr="OJP0000032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3222" y="3980454"/>
            <a:ext cx="1597977" cy="1201146"/>
          </a:xfrm>
          <a:prstGeom prst="rect">
            <a:avLst/>
          </a:prstGeom>
        </p:spPr>
      </p:pic>
      <p:pic>
        <p:nvPicPr>
          <p:cNvPr id="16" name="Picture 15" descr="two guys shaking hands_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1387348"/>
            <a:ext cx="1600872" cy="2422652"/>
          </a:xfrm>
          <a:prstGeom prst="rect">
            <a:avLst/>
          </a:prstGeom>
        </p:spPr>
      </p:pic>
      <p:pic>
        <p:nvPicPr>
          <p:cNvPr id="17" name="Picture 16" descr="c1227-04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6070" y="148227"/>
            <a:ext cx="1592956" cy="1085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362200" y="5573233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362200" y="6085367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 smtClean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2438400" y="990600"/>
            <a:ext cx="6157176" cy="68580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2438400" y="1752600"/>
            <a:ext cx="6157176" cy="381000"/>
          </a:xfrm>
          <a:prstGeom prst="rect">
            <a:avLst/>
          </a:prstGeom>
        </p:spPr>
        <p:txBody>
          <a:bodyPr anchor="t"/>
          <a:lstStyle>
            <a:lvl1pPr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pic>
        <p:nvPicPr>
          <p:cNvPr id="15" name="Picture 14" descr="OJP0000032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3223" y="3962400"/>
            <a:ext cx="1597977" cy="1201145"/>
          </a:xfrm>
          <a:prstGeom prst="rect">
            <a:avLst/>
          </a:prstGeom>
        </p:spPr>
      </p:pic>
      <p:pic>
        <p:nvPicPr>
          <p:cNvPr id="16" name="Picture 15" descr="two guys shaking hands_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1387348"/>
            <a:ext cx="1600871" cy="2422652"/>
          </a:xfrm>
          <a:prstGeom prst="rect">
            <a:avLst/>
          </a:prstGeom>
        </p:spPr>
      </p:pic>
      <p:pic>
        <p:nvPicPr>
          <p:cNvPr id="17" name="Picture 16" descr="c1227-04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6071" y="152400"/>
            <a:ext cx="1592956" cy="1085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362200" y="5573233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362200" y="6085367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 smtClean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2438400" y="990600"/>
            <a:ext cx="6157176" cy="68580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2438400" y="1752600"/>
            <a:ext cx="6157176" cy="381000"/>
          </a:xfrm>
          <a:prstGeom prst="rect">
            <a:avLst/>
          </a:prstGeom>
        </p:spPr>
        <p:txBody>
          <a:bodyPr anchor="t"/>
          <a:lstStyle>
            <a:lvl1pPr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pic>
        <p:nvPicPr>
          <p:cNvPr id="15" name="Picture 14" descr="OJP0000032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3225" y="3963244"/>
            <a:ext cx="1620872" cy="1218356"/>
          </a:xfrm>
          <a:prstGeom prst="rect">
            <a:avLst/>
          </a:prstGeom>
        </p:spPr>
      </p:pic>
      <p:pic>
        <p:nvPicPr>
          <p:cNvPr id="16" name="Picture 15" descr="two guys shaking hands_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1623809" cy="2457364"/>
          </a:xfrm>
          <a:prstGeom prst="rect">
            <a:avLst/>
          </a:prstGeom>
        </p:spPr>
      </p:pic>
      <p:pic>
        <p:nvPicPr>
          <p:cNvPr id="17" name="Picture 16" descr="c1227-04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6071" y="152400"/>
            <a:ext cx="1615779" cy="11014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362200" y="5573233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362200" y="6085367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 smtClean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2438400" y="990600"/>
            <a:ext cx="6157176" cy="68580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2438400" y="1752600"/>
            <a:ext cx="6157176" cy="381000"/>
          </a:xfrm>
          <a:prstGeom prst="rect">
            <a:avLst/>
          </a:prstGeom>
        </p:spPr>
        <p:txBody>
          <a:bodyPr anchor="t"/>
          <a:lstStyle>
            <a:lvl1pPr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pic>
        <p:nvPicPr>
          <p:cNvPr id="15" name="Picture 14" descr="OJP0000032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3225" y="3980455"/>
            <a:ext cx="1597976" cy="1201145"/>
          </a:xfrm>
          <a:prstGeom prst="rect">
            <a:avLst/>
          </a:prstGeom>
        </p:spPr>
      </p:pic>
      <p:pic>
        <p:nvPicPr>
          <p:cNvPr id="16" name="Picture 15" descr="two guys shaking hands_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1387348"/>
            <a:ext cx="1600871" cy="2422652"/>
          </a:xfrm>
          <a:prstGeom prst="rect">
            <a:avLst/>
          </a:prstGeom>
        </p:spPr>
      </p:pic>
      <p:pic>
        <p:nvPicPr>
          <p:cNvPr id="17" name="Picture 16" descr="c1227-04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6071" y="152401"/>
            <a:ext cx="1592955" cy="1085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362200" y="5573233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362200" y="6085367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 smtClean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2438400" y="990600"/>
            <a:ext cx="6157176" cy="68580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2438400" y="1752600"/>
            <a:ext cx="6157176" cy="381000"/>
          </a:xfrm>
          <a:prstGeom prst="rect">
            <a:avLst/>
          </a:prstGeom>
        </p:spPr>
        <p:txBody>
          <a:bodyPr anchor="t"/>
          <a:lstStyle>
            <a:lvl1pPr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pic>
        <p:nvPicPr>
          <p:cNvPr id="15" name="Picture 14" descr="OJP0000032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3223" y="3962400"/>
            <a:ext cx="1597976" cy="1201146"/>
          </a:xfrm>
          <a:prstGeom prst="rect">
            <a:avLst/>
          </a:prstGeom>
        </p:spPr>
      </p:pic>
      <p:pic>
        <p:nvPicPr>
          <p:cNvPr id="16" name="Picture 15" descr="two guys shaking hands_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1600872" cy="2422652"/>
          </a:xfrm>
          <a:prstGeom prst="rect">
            <a:avLst/>
          </a:prstGeom>
        </p:spPr>
      </p:pic>
      <p:pic>
        <p:nvPicPr>
          <p:cNvPr id="17" name="Picture 16" descr="c1227-04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6070" y="152400"/>
            <a:ext cx="1592955" cy="1085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362200" y="5573233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362200" y="6085367"/>
            <a:ext cx="6266686" cy="428627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 smtClean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2438400" y="990600"/>
            <a:ext cx="6157176" cy="68580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2438400" y="1752600"/>
            <a:ext cx="6157176" cy="381000"/>
          </a:xfrm>
          <a:prstGeom prst="rect">
            <a:avLst/>
          </a:prstGeom>
        </p:spPr>
        <p:txBody>
          <a:bodyPr anchor="t"/>
          <a:lstStyle>
            <a:lvl1pPr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CA" dirty="0"/>
          </a:p>
        </p:txBody>
      </p:sp>
      <p:pic>
        <p:nvPicPr>
          <p:cNvPr id="15" name="Picture 14" descr="OJP0000032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3224" y="3962400"/>
            <a:ext cx="1597976" cy="1201145"/>
          </a:xfrm>
          <a:prstGeom prst="rect">
            <a:avLst/>
          </a:prstGeom>
        </p:spPr>
      </p:pic>
      <p:pic>
        <p:nvPicPr>
          <p:cNvPr id="16" name="Picture 15" descr="two guys shaking hands_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1600871" cy="2422652"/>
          </a:xfrm>
          <a:prstGeom prst="rect">
            <a:avLst/>
          </a:prstGeom>
        </p:spPr>
      </p:pic>
      <p:pic>
        <p:nvPicPr>
          <p:cNvPr id="17" name="Picture 16" descr="c1227-04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6071" y="152400"/>
            <a:ext cx="1592955" cy="10858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solidFill>
            <a:srgbClr val="2F1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2F1E0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2F1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228600" y="0"/>
            <a:ext cx="1905000" cy="5334000"/>
          </a:xfrm>
          <a:prstGeom prst="rect">
            <a:avLst/>
          </a:prstGeom>
          <a:solidFill>
            <a:srgbClr val="C2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3657600" y="2362200"/>
            <a:ext cx="5486400" cy="152400"/>
          </a:xfrm>
          <a:prstGeom prst="rect">
            <a:avLst/>
          </a:prstGeom>
          <a:solidFill>
            <a:srgbClr val="C2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ound Same Side Corner Rectangle 18"/>
          <p:cNvSpPr/>
          <p:nvPr/>
        </p:nvSpPr>
        <p:spPr>
          <a:xfrm rot="10800000">
            <a:off x="7145800" y="0"/>
            <a:ext cx="1464800" cy="90678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7651" y="333681"/>
            <a:ext cx="1181099" cy="38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5562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Presented by:</a:t>
            </a:r>
            <a:endParaRPr lang="en-CA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0626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Date:</a:t>
            </a:r>
            <a:endParaRPr lang="en-CA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640080" rtl="0" eaLnBrk="1" latinLnBrk="0" hangingPunct="1">
        <a:spcBef>
          <a:spcPct val="0"/>
        </a:spcBef>
        <a:buNone/>
        <a:defRPr sz="28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4008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20065" indent="-200025" algn="l" defTabSz="64008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48400"/>
            <a:ext cx="9144000" cy="152400"/>
          </a:xfrm>
          <a:prstGeom prst="rect">
            <a:avLst/>
          </a:prstGeom>
          <a:solidFill>
            <a:srgbClr val="C2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2F1E0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F1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2F1E0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8155"/>
            <a:ext cx="9144000" cy="76200"/>
          </a:xfrm>
          <a:prstGeom prst="rect">
            <a:avLst/>
          </a:prstGeom>
          <a:solidFill>
            <a:srgbClr val="C2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 descr="ACT Line Whi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7645" y="6532719"/>
            <a:ext cx="2743200" cy="1171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2F1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2F1E0C"/>
              </a:solidFill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0800000">
            <a:off x="7145800" y="0"/>
            <a:ext cx="1464800" cy="9067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7651" y="333681"/>
            <a:ext cx="1181099" cy="38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MNP 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61550" y="6531045"/>
            <a:ext cx="549050" cy="118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29868" y="58674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 smtClean="0"/>
              <a:t>Page </a:t>
            </a:r>
            <a:fld id="{3AF6D275-A9DA-42A3-84CF-34071A21EB12}" type="slidenum">
              <a:rPr lang="en-CA" sz="900" smtClean="0"/>
              <a:pPr algn="r"/>
              <a:t>‹#›</a:t>
            </a:fld>
            <a:endParaRPr lang="en-CA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1" r:id="rId3"/>
    <p:sldLayoutId id="2147483674" r:id="rId4"/>
    <p:sldLayoutId id="2147483675" r:id="rId5"/>
    <p:sldLayoutId id="2147483677" r:id="rId6"/>
    <p:sldLayoutId id="2147483678" r:id="rId7"/>
    <p:sldLayoutId id="2147483680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 smtClean="0"/>
              <a:t>Background, proposed changes, rational and implementation.</a:t>
            </a:r>
            <a:endParaRPr lang="en-CA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Alberta’s Grazing Lease Framework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2986088" y="990600"/>
            <a:ext cx="6157912" cy="6858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 smtClean="0"/>
              <a:t>Grazing Lease Royalties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Grazing Zones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CA" sz="2000" dirty="0"/>
              <a:t>The stakeholder committee and ESRD agreed to a new two zone grazing rental rates structure with a boundary based on the transition to the boreal region of the </a:t>
            </a:r>
            <a:r>
              <a:rPr lang="en-CA" sz="2000" dirty="0" smtClean="0"/>
              <a:t>province - </a:t>
            </a:r>
            <a:r>
              <a:rPr lang="en-CA" sz="2000" dirty="0"/>
              <a:t>an area that incurs higher capital costs on grazing leases. </a:t>
            </a:r>
            <a:endParaRPr lang="en-CA" sz="2000" dirty="0" smtClean="0"/>
          </a:p>
          <a:p>
            <a:endParaRPr lang="en-CA" sz="2000" dirty="0"/>
          </a:p>
          <a:p>
            <a:r>
              <a:rPr lang="en-CA" sz="2000" dirty="0" smtClean="0"/>
              <a:t>The </a:t>
            </a:r>
            <a:r>
              <a:rPr lang="en-CA" sz="2000" dirty="0"/>
              <a:t>two zones would have different minimum rental rates to reflect these differences in capital costs: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600" dirty="0"/>
              <a:t>Zone 1 - $2.30/AUM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600" dirty="0"/>
              <a:t>Zone 2 - $1.30/AUM</a:t>
            </a:r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267804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8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53200" cy="731838"/>
          </a:xfrm>
        </p:spPr>
        <p:txBody>
          <a:bodyPr/>
          <a:lstStyle/>
          <a:p>
            <a:r>
              <a:rPr lang="en-US" dirty="0" smtClean="0"/>
              <a:t>Proposed Rental Rate Formula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800" dirty="0"/>
              <a:t>Formula is:</a:t>
            </a:r>
          </a:p>
          <a:p>
            <a:pPr marL="0" indent="0">
              <a:buNone/>
            </a:pPr>
            <a:r>
              <a:rPr lang="en-CA" sz="1400" dirty="0"/>
              <a:t>Yearling cattle market value </a:t>
            </a:r>
          </a:p>
          <a:p>
            <a:pPr marL="0" indent="0">
              <a:buNone/>
            </a:pPr>
            <a:r>
              <a:rPr lang="en-CA" sz="1400" i="1" dirty="0"/>
              <a:t>Less </a:t>
            </a:r>
            <a:r>
              <a:rPr lang="en-CA" sz="1400" dirty="0"/>
              <a:t>Additional input costs </a:t>
            </a:r>
          </a:p>
          <a:p>
            <a:pPr marL="0" indent="0">
              <a:buNone/>
            </a:pPr>
            <a:r>
              <a:rPr lang="en-CA" sz="1400" i="1" dirty="0"/>
              <a:t>Less</a:t>
            </a:r>
            <a:r>
              <a:rPr lang="en-CA" sz="1400" dirty="0"/>
              <a:t> Grazing lease investment </a:t>
            </a:r>
            <a:endParaRPr lang="en-CA" sz="1400" dirty="0" smtClean="0"/>
          </a:p>
          <a:p>
            <a:pPr marL="0" indent="0">
              <a:buNone/>
            </a:pPr>
            <a:r>
              <a:rPr lang="en-CA" sz="1400" dirty="0" smtClean="0"/>
              <a:t>and </a:t>
            </a:r>
            <a:r>
              <a:rPr lang="en-CA" sz="1400" dirty="0"/>
              <a:t>operating costs </a:t>
            </a:r>
          </a:p>
          <a:p>
            <a:pPr marL="0" indent="0">
              <a:buNone/>
            </a:pPr>
            <a:r>
              <a:rPr lang="en-CA" sz="1400" i="1" dirty="0"/>
              <a:t>Equals</a:t>
            </a:r>
            <a:r>
              <a:rPr lang="en-CA" sz="1400" dirty="0"/>
              <a:t> Grazing lease rental rate</a:t>
            </a:r>
          </a:p>
          <a:p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123227"/>
              </p:ext>
            </p:extLst>
          </p:nvPr>
        </p:nvGraphicFramePr>
        <p:xfrm>
          <a:off x="3276600" y="1066800"/>
          <a:ext cx="5621337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Document" r:id="rId4" imgW="6093237" imgH="5838123" progId="Word.Document.12">
                  <p:embed/>
                </p:oleObj>
              </mc:Choice>
              <mc:Fallback>
                <p:oleObj name="Document" r:id="rId4" imgW="6093237" imgH="58381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1066800"/>
                        <a:ext cx="5621337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9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58756"/>
              </p:ext>
            </p:extLst>
          </p:nvPr>
        </p:nvGraphicFramePr>
        <p:xfrm>
          <a:off x="304800" y="381000"/>
          <a:ext cx="6781800" cy="5780735"/>
        </p:xfrm>
        <a:graphic>
          <a:graphicData uri="http://schemas.openxmlformats.org/drawingml/2006/table">
            <a:tbl>
              <a:tblPr firstRow="1" firstCol="1" bandRow="1"/>
              <a:tblGrid>
                <a:gridCol w="3191905"/>
                <a:gridCol w="3589895"/>
              </a:tblGrid>
              <a:tr h="172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Current Rental Rates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Proposed Rental Rates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6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Rental rate revenue has remained ~$2.9M since the formula has been frozen.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81" marR="4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Rental rate revenue would, on average, be maintained or increased.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Minimum rental rate revenue would be ~$2.5M when cattle prices are depressed and rental rates are at their minimums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81" marR="4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3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Rental rate formula not aligned with other provincial royalty systems.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81" marR="4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Proposed rental rate formula aligned with timber stumpage, deciduous timber, OSB and pulp, conventional oil and gas and oil sands royalties.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81" marR="4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6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Rental rate formula calculated using: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Weight gain of cattle.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Average price of cattle.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Zone percentages (based on grazing zones).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81" marR="4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Rental rate formula calculated using: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 value of cattle.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Input, investment and operating costs of disposition holder (Grazing Lease Cost Study).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81" marR="4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2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Three grazing zones with separate rates and zonal royalties: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Zone A = $2.79/AUM (rent); 10% (royalty)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Zone B = $2.32/AUM (rent); 8</a:t>
                      </a:r>
                      <a:r>
                        <a:rPr lang="en-US" sz="10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1/3</a:t>
                      </a: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% (royalty)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Zone C = $1.39/AUM (rent); 5% (royalty)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Originally designed to account for longer distance to market faced by northern producers and to encourage settlement of northern Alberta.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rational for the different charges per AUM in the grazing zones.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Zonal royalties are fixed for each grazing zone.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81" marR="4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Elimination of three grazing zones and replacement with a two zone system that captures minimum rental rate of $2.30/AUM in Zone 1 and $1.30/AUM in Zone 2 with incremental royalties increasing as profits increase: 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↑ cattle prices = ↑ royalties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 cattle prices = ↓ royalties (to $2.30 or $1.30/AUM)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Distance to market no longer applicable, more options available to producers.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Incremental royalties are responsive to market conditions and equal across the Province.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81" marR="4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8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Rental rates have been frozen since 1994 due to concerns over the inequality of the grazing zones.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Lacks transparency (both formula and frozen fees).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based on relevant cost structures incurred by leaseholder.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Unresponsive to market conditions (frozen fees).</a:t>
                      </a:r>
                      <a:endParaRPr lang="en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81" marR="4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Proposed rental rate formula applies a two zone formula that would be calculated each year.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Transparent and defendable (industry-driven proposal).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Based on relevant cost structures incurred by leaseholders (cost study).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Responsive to market conditions.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81" marR="4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4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7315200" cy="731838"/>
          </a:xfrm>
        </p:spPr>
        <p:txBody>
          <a:bodyPr/>
          <a:lstStyle/>
          <a:p>
            <a:r>
              <a:rPr lang="en-CA" dirty="0" smtClean="0"/>
              <a:t>Proposed Rental Rates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55733"/>
              </p:ext>
            </p:extLst>
          </p:nvPr>
        </p:nvGraphicFramePr>
        <p:xfrm>
          <a:off x="457200" y="1143000"/>
          <a:ext cx="8381999" cy="495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048933"/>
                <a:gridCol w="1552222"/>
                <a:gridCol w="1552222"/>
                <a:gridCol w="1552222"/>
              </a:tblGrid>
              <a:tr h="1155006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Year of Rental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Rate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F1E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Sept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Beef Price of Previous Year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F1E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Zone 1 (851,933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AUMs)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F1E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Zone 2 (442,582 AUMs)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F1E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Total Paid in $ million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chemeClr val="bg1"/>
                          </a:solidFill>
                        </a:rPr>
                        <a:t>(1,294,515</a:t>
                      </a:r>
                      <a:r>
                        <a:rPr lang="en-CA" sz="1600" baseline="0" dirty="0" smtClean="0">
                          <a:solidFill>
                            <a:schemeClr val="bg1"/>
                          </a:solidFill>
                        </a:rPr>
                        <a:t> AUMs)</a:t>
                      </a:r>
                      <a:endParaRPr lang="en-CA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2F1E0C"/>
                    </a:solidFill>
                  </a:tcPr>
                </a:tc>
              </a:tr>
              <a:tr h="379799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2013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$1.38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$2.51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$1.51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$2.81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799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2014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$1.45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$3.28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$2.28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$3.80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799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2015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$2.10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$6.88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$5.88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$8.46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799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2016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$2.20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$10.51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$9.51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$13.16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799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2017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$1.85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$8.22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$7.22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$10.20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799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2018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$1.65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$6.00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$5.00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$7.32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799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2019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$1.50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$4.42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$3.42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$5.28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799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2020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$1.25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$3.37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$2.37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$3.92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799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2021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$1.10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$2.37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$1.37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$2.63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799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2022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$1.00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$2.30 </a:t>
                      </a:r>
                      <a:endParaRPr lang="en-CA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$1.30 </a:t>
                      </a:r>
                      <a:endParaRPr lang="en-CA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$2.53 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3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Phased Implementation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CA" sz="2400" dirty="0" smtClean="0"/>
              <a:t>Grazing lease rental rate changes will be phased in over a five year period (2016-2020). </a:t>
            </a:r>
          </a:p>
          <a:p>
            <a:r>
              <a:rPr lang="en-CA" sz="2400" dirty="0" smtClean="0"/>
              <a:t>During this time, rental rates will be calculated as the base rate plus an annually increasing percentage of the premium beyond the base rate. </a:t>
            </a:r>
          </a:p>
          <a:p>
            <a:r>
              <a:rPr lang="en-CA" sz="2400" dirty="0" smtClean="0"/>
              <a:t>If, due to market declines, there is a crossover in rental rates during the phased implementation, rental rates will default to the full rates.</a:t>
            </a:r>
          </a:p>
          <a:p>
            <a:r>
              <a:rPr lang="en-CA" sz="2400" dirty="0" smtClean="0"/>
              <a:t>A crossover occurs when a full rate is less than the prior years partial rate. </a:t>
            </a:r>
          </a:p>
          <a:p>
            <a:r>
              <a:rPr lang="en-CA" sz="2400" dirty="0" smtClean="0"/>
              <a:t>In the following example, a crossover in rental rates occurs in 2019.</a:t>
            </a:r>
          </a:p>
          <a:p>
            <a:endParaRPr lang="en-CA" sz="2400" dirty="0" smtClean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790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731838"/>
          </a:xfrm>
        </p:spPr>
        <p:txBody>
          <a:bodyPr/>
          <a:lstStyle/>
          <a:p>
            <a:r>
              <a:rPr lang="en-CA" dirty="0" smtClean="0"/>
              <a:t>Phased Rental Rates*</a:t>
            </a:r>
            <a:endParaRPr lang="en-CA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950379"/>
              </p:ext>
            </p:extLst>
          </p:nvPr>
        </p:nvGraphicFramePr>
        <p:xfrm>
          <a:off x="685800" y="990600"/>
          <a:ext cx="7772401" cy="458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473"/>
                <a:gridCol w="1156956"/>
                <a:gridCol w="1059873"/>
                <a:gridCol w="777240"/>
                <a:gridCol w="670964"/>
                <a:gridCol w="853069"/>
                <a:gridCol w="853069"/>
                <a:gridCol w="1579757"/>
              </a:tblGrid>
              <a:tr h="1066625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chemeClr val="bg1"/>
                          </a:solidFill>
                        </a:rPr>
                        <a:t>Year of Rental</a:t>
                      </a:r>
                      <a:r>
                        <a:rPr lang="en-CA" sz="1400" b="1" baseline="0" dirty="0" smtClean="0">
                          <a:solidFill>
                            <a:schemeClr val="bg1"/>
                          </a:solidFill>
                        </a:rPr>
                        <a:t> Rate</a:t>
                      </a: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F1E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chemeClr val="bg1"/>
                          </a:solidFill>
                        </a:rPr>
                        <a:t>Sept</a:t>
                      </a:r>
                      <a:r>
                        <a:rPr lang="en-CA" sz="1400" b="1" baseline="0" dirty="0" smtClean="0">
                          <a:solidFill>
                            <a:schemeClr val="bg1"/>
                          </a:solidFill>
                        </a:rPr>
                        <a:t> Beef Price of Previous Year</a:t>
                      </a: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F1E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chemeClr val="bg1"/>
                          </a:solidFill>
                        </a:rPr>
                        <a:t>Full Premium</a:t>
                      </a: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F1E0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chemeClr val="bg1"/>
                          </a:solidFill>
                        </a:rPr>
                        <a:t>Phased Premium</a:t>
                      </a:r>
                    </a:p>
                  </a:txBody>
                  <a:tcPr anchor="ctr">
                    <a:solidFill>
                      <a:srgbClr val="2F1E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chemeClr val="bg1"/>
                          </a:solidFill>
                        </a:rPr>
                        <a:t>Zone 1 (851,933</a:t>
                      </a:r>
                      <a:r>
                        <a:rPr lang="en-CA" sz="1400" b="1" baseline="0" dirty="0" smtClean="0">
                          <a:solidFill>
                            <a:schemeClr val="bg1"/>
                          </a:solidFill>
                        </a:rPr>
                        <a:t> AUMs)</a:t>
                      </a: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F1E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chemeClr val="bg1"/>
                          </a:solidFill>
                        </a:rPr>
                        <a:t>Zone 2 (442,582 AUMs)</a:t>
                      </a: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F1E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Total Paid in $ million</a:t>
                      </a:r>
                    </a:p>
                    <a:p>
                      <a:pPr algn="ctr"/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(1,294,515</a:t>
                      </a:r>
                      <a:r>
                        <a:rPr lang="en-CA" sz="1400" baseline="0" dirty="0" smtClean="0">
                          <a:solidFill>
                            <a:schemeClr val="bg1"/>
                          </a:solidFill>
                        </a:rPr>
                        <a:t> AUMs)</a:t>
                      </a:r>
                      <a:endParaRPr lang="en-CA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2F1E0C"/>
                    </a:solidFill>
                  </a:tcPr>
                </a:tc>
              </a:tr>
              <a:tr h="33275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2013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$1.38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$0.21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3275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2014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$1.45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$0.98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3275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2015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$2.10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$4.58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3275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2016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$2.20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$8.21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$1.64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$3.94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$2.94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$4.66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3275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2017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$1.85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$5.92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$2.37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$4.67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$3.67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$5.60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3275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2018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$1.65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$3.70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$2.22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$4.52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$3.52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$5.41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442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2019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$1.50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$2.12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CA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strike="sng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$1.70 </a:t>
                      </a:r>
                      <a:r>
                        <a:rPr lang="en-CA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$2.12 </a:t>
                      </a:r>
                      <a:endParaRPr lang="en-CA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CA" sz="1600" strike="sng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4.00 </a:t>
                      </a:r>
                      <a:r>
                        <a:rPr lang="en-CA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$4.42 </a:t>
                      </a:r>
                      <a:endParaRPr lang="en-CA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strike="sng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$3.00 </a:t>
                      </a:r>
                      <a:r>
                        <a:rPr lang="en-CA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$3.42 </a:t>
                      </a:r>
                      <a:endParaRPr lang="en-CA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strike="sng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$4.73</a:t>
                      </a:r>
                      <a:r>
                        <a:rPr lang="en-CA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$5.28</a:t>
                      </a:r>
                      <a:endParaRPr lang="en-CA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3275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2020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$1.25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$1.07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$1.07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$3.37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$2.37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$3.92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3275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2021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$1.10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$0.07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$0.07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$2.37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$1.37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$2.63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3275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2022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$1.00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     -  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$0.00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$2.30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$1.30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$2.53 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1" y="5715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* The phased premium would be eliminated when the current year’s full premium is less than the prior year’s partial or phased premium – in this example that occurs in 2019.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4588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224152"/>
              </p:ext>
            </p:extLst>
          </p:nvPr>
        </p:nvGraphicFramePr>
        <p:xfrm>
          <a:off x="1295400" y="1066800"/>
          <a:ext cx="66293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5929721" y="2963008"/>
            <a:ext cx="88357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/>
              <a:t>Crossover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19817" y="3219450"/>
            <a:ext cx="446943" cy="285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750179"/>
              </p:ext>
            </p:extLst>
          </p:nvPr>
        </p:nvGraphicFramePr>
        <p:xfrm>
          <a:off x="1295400" y="1066800"/>
          <a:ext cx="66293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75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Fees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Assignment fees will be a flat rate throughout the province that reflects the cost of administration</a:t>
            </a:r>
          </a:p>
          <a:p>
            <a:r>
              <a:rPr lang="en-US" b="1" dirty="0" smtClean="0"/>
              <a:t>Not</a:t>
            </a:r>
            <a:r>
              <a:rPr lang="en-US" dirty="0" smtClean="0"/>
              <a:t> based on a per AUM fee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0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570711"/>
              </p:ext>
            </p:extLst>
          </p:nvPr>
        </p:nvGraphicFramePr>
        <p:xfrm>
          <a:off x="304800" y="533400"/>
          <a:ext cx="6781800" cy="5670993"/>
        </p:xfrm>
        <a:graphic>
          <a:graphicData uri="http://schemas.openxmlformats.org/drawingml/2006/table">
            <a:tbl>
              <a:tblPr firstRow="1" firstCol="1" bandRow="1"/>
              <a:tblGrid>
                <a:gridCol w="3902167"/>
                <a:gridCol w="2879633"/>
              </a:tblGrid>
              <a:tr h="150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Current Assignment Fees</a:t>
                      </a:r>
                      <a:endParaRPr lang="en-C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Proposed Assignment Fees</a:t>
                      </a:r>
                      <a:endParaRPr lang="en-C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Assignment fees were designed to recover 50% of the capitalized value of a disposition resulting from such factors as grazing rights and rental rates.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Proposed assignment fees will cover the administrative costs of registering the assignment.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Assignment fee charged based on carrying capacity of land: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/AUM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 cost not based on carrying capacity.</a:t>
                      </a:r>
                      <a:endParaRPr lang="en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37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These fees were originally calculated using a formula approach: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Calibri"/>
                          <a:ea typeface="Calibri"/>
                          <a:cs typeface="Arial"/>
                        </a:rPr>
                        <a:t>{BPC + (BPC*CPC) + Constant + (BPC*LVC)}*0.5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Calibri"/>
                          <a:ea typeface="Calibri"/>
                          <a:cs typeface="Arial"/>
                        </a:rPr>
                        <a:t>BCP – Base Period Consideration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Calibri"/>
                          <a:ea typeface="Calibri"/>
                          <a:cs typeface="Arial"/>
                        </a:rPr>
                        <a:t>CPC – Cattle Price Change 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Calibri"/>
                          <a:ea typeface="Calibri"/>
                          <a:cs typeface="Arial"/>
                        </a:rPr>
                        <a:t>LVC – Land Value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Considers: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Percentage change in cattle prices.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Percentage change in grazing land values in four zones.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 period consideration.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Fee that reflects the actual administrative cost of registering the assignment.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9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Assignment fees calculated using the “Formula Approach” were frozen in 1994: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CA" sz="900" dirty="0">
                          <a:effectLst/>
                          <a:latin typeface="Calibri"/>
                          <a:ea typeface="Calibri"/>
                          <a:cs typeface="Arial"/>
                        </a:rPr>
                        <a:t>Zone A1 = $48.53/AUM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CA" sz="900" dirty="0">
                          <a:effectLst/>
                          <a:latin typeface="Calibri"/>
                          <a:ea typeface="Calibri"/>
                          <a:cs typeface="Arial"/>
                        </a:rPr>
                        <a:t>Zone A2 = $99.80/AUM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CA" sz="900" dirty="0">
                          <a:effectLst/>
                          <a:latin typeface="Calibri"/>
                          <a:ea typeface="Calibri"/>
                          <a:cs typeface="Arial"/>
                        </a:rPr>
                        <a:t>Zone B = $48.53/AUM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CA" sz="900" dirty="0">
                          <a:effectLst/>
                          <a:latin typeface="Calibri"/>
                          <a:ea typeface="Calibri"/>
                          <a:cs typeface="Arial"/>
                        </a:rPr>
                        <a:t>Zone C = $3.84/AUM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Elimination of assignment fee zones.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82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2003, assignment fees for “Arms-Length Transfers” incorporated into </a:t>
                      </a:r>
                      <a:r>
                        <a:rPr lang="en-US" sz="9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Lands Act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at the following fixed rates: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Zone A1 =  $50/AUM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Zone A2 =  $100/AUM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Zone B  =  $50/AUM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Zone C =  $5/AUM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Five other assignment types were established in 2003 under the Act with a flat $100 assignment fee charge.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Elimination of assignment fee zones and incorporation of assignment fees into the </a:t>
                      </a:r>
                      <a:r>
                        <a:rPr lang="en-US" sz="9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Lands Administration Regulation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Elimination of different categories of assignments. 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27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Assignment fees are not transparent: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Based on outdated and cumbersome “Formula Approach”.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consistent across province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Dependent on a variety of transfer types.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reflective of the cost of assigning the disposition.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Assignment fees </a:t>
                      </a: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would be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transparent: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based on a cumbersome formula.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Applied consistently across the province.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differentiated by transfer types.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Based on administrative costs to register the assignment.</a:t>
                      </a:r>
                      <a:endParaRPr lang="en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1" marR="37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1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</a:t>
            </a:r>
            <a:br>
              <a:rPr lang="en-US" dirty="0" smtClean="0"/>
            </a:br>
            <a:r>
              <a:rPr lang="en-US" dirty="0" smtClean="0"/>
              <a:t>Rental Rates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81200"/>
            <a:ext cx="4343400" cy="3962401"/>
          </a:xfrm>
        </p:spPr>
        <p:txBody>
          <a:bodyPr/>
          <a:lstStyle/>
          <a:p>
            <a:r>
              <a:rPr lang="en-US" sz="2400" dirty="0" smtClean="0"/>
              <a:t>3-zone rental rate system implemented in 1960</a:t>
            </a:r>
          </a:p>
          <a:p>
            <a:r>
              <a:rPr lang="en-CA" sz="2400" dirty="0"/>
              <a:t>B</a:t>
            </a:r>
            <a:r>
              <a:rPr lang="en-CA" sz="2400" dirty="0" smtClean="0"/>
              <a:t>ased </a:t>
            </a:r>
            <a:r>
              <a:rPr lang="en-CA" sz="2400" dirty="0"/>
              <a:t>on distance to livestock markets and </a:t>
            </a:r>
            <a:r>
              <a:rPr lang="en-CA" sz="2400" dirty="0" smtClean="0"/>
              <a:t>outdated understanding </a:t>
            </a:r>
            <a:r>
              <a:rPr lang="en-CA" sz="2400" dirty="0"/>
              <a:t>of </a:t>
            </a:r>
            <a:r>
              <a:rPr lang="en-CA" sz="2400" dirty="0" smtClean="0"/>
              <a:t>forage quality</a:t>
            </a:r>
          </a:p>
          <a:p>
            <a:endParaRPr lang="en-CA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4038600" cy="524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1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Sustainability Fund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CA" sz="1600" dirty="0" smtClean="0"/>
              <a:t>Range </a:t>
            </a:r>
            <a:r>
              <a:rPr lang="en-CA" sz="1600" dirty="0"/>
              <a:t>Sustainability Fund contributions would be 40% of the rental royalties and would apply to minimum rents as well as any increased rental rates.</a:t>
            </a:r>
          </a:p>
          <a:p>
            <a:r>
              <a:rPr lang="en-CA" sz="1600" dirty="0"/>
              <a:t>The </a:t>
            </a:r>
            <a:r>
              <a:rPr lang="en-CA" sz="1600" dirty="0" smtClean="0"/>
              <a:t>fund </a:t>
            </a:r>
            <a:r>
              <a:rPr lang="en-CA" sz="1600" dirty="0"/>
              <a:t>would be used for </a:t>
            </a:r>
            <a:r>
              <a:rPr lang="en-CA" sz="1600" b="1" dirty="0"/>
              <a:t>research and extension opportunities </a:t>
            </a:r>
            <a:r>
              <a:rPr lang="en-CA" sz="1600" dirty="0"/>
              <a:t>that help to inform Albertans about the benefits of ranching, such as environmental stewardship. </a:t>
            </a:r>
            <a:endParaRPr lang="en-CA" sz="1600" dirty="0" smtClean="0"/>
          </a:p>
          <a:p>
            <a:r>
              <a:rPr lang="en-CA" sz="1600" dirty="0" smtClean="0"/>
              <a:t>Projects </a:t>
            </a:r>
            <a:r>
              <a:rPr lang="en-CA" sz="1600" dirty="0"/>
              <a:t>that could be funded by the program include: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200" dirty="0"/>
              <a:t>Pasture health assessment tool development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200" dirty="0"/>
              <a:t>Rangeland and riparian monitoring and management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200" dirty="0"/>
              <a:t>Rangeland stewardship and adaptation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200" dirty="0"/>
              <a:t>Wildlife, livestock and rangeland interactions, livestock producer education and extension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200" dirty="0"/>
              <a:t>Recreation and rangeland interaction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200" dirty="0"/>
              <a:t>Industry and resource use integration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200" dirty="0"/>
              <a:t>Producer training/awareness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200" dirty="0"/>
              <a:t>Range health research – reclamation/restoration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200" dirty="0"/>
              <a:t>Wolf predation and cattle loss studies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200" dirty="0"/>
              <a:t>Grazing and timber </a:t>
            </a:r>
            <a:r>
              <a:rPr lang="en-CA" sz="1200" dirty="0" smtClean="0"/>
              <a:t>integration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800" dirty="0"/>
          </a:p>
          <a:p>
            <a:r>
              <a:rPr lang="en-CA" sz="1600" dirty="0"/>
              <a:t>The department would use the fund  to partner with groups such as: Cows and Fish, Rocky Mountain Forest Range Association, Alberta Beef Producers, Alberta Grazing Leaseholders Association, Western </a:t>
            </a:r>
            <a:r>
              <a:rPr lang="en-CA" sz="1600" dirty="0" err="1"/>
              <a:t>Stockgrowers</a:t>
            </a:r>
            <a:r>
              <a:rPr lang="en-CA" sz="1600" dirty="0"/>
              <a:t>, Alberta Native Plant Council, Southwest Alberta Sustainable Community Initiative, etc.</a:t>
            </a:r>
            <a:r>
              <a:rPr lang="en-CA" sz="1200" dirty="0"/>
              <a:t>	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99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4429125"/>
            <a:ext cx="7929562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Market Based Rents for Grazing Leases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Rental 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/>
              <a:t>Rental rates have been determined using the following </a:t>
            </a:r>
            <a:r>
              <a:rPr lang="en-CA" sz="2200" dirty="0" smtClean="0"/>
              <a:t>formula based </a:t>
            </a:r>
            <a:r>
              <a:rPr lang="en-CA" sz="2200" dirty="0"/>
              <a:t>on the grazing capacity of the land, the average weight gain of cattle on grass, and the average sale price per pound of </a:t>
            </a:r>
            <a:r>
              <a:rPr lang="en-CA" sz="2200" dirty="0" smtClean="0"/>
              <a:t>cattle:</a:t>
            </a:r>
          </a:p>
          <a:p>
            <a:pPr marL="0" indent="0">
              <a:buNone/>
            </a:pPr>
            <a:endParaRPr lang="en-CA" sz="1800" dirty="0"/>
          </a:p>
          <a:p>
            <a:pPr marL="457200" lvl="1" indent="0">
              <a:buNone/>
            </a:pPr>
            <a:r>
              <a:rPr lang="en-CA" sz="1800" dirty="0" smtClean="0"/>
              <a:t>Rent </a:t>
            </a:r>
            <a:r>
              <a:rPr lang="en-CA" sz="1800" dirty="0"/>
              <a:t>per AUM = </a:t>
            </a:r>
            <a:r>
              <a:rPr lang="en-CA" sz="1800" u="sng" dirty="0"/>
              <a:t>(300lb. wt. gain/AU/</a:t>
            </a:r>
            <a:r>
              <a:rPr lang="en-CA" sz="1800" u="sng" dirty="0" err="1"/>
              <a:t>yr</a:t>
            </a:r>
            <a:r>
              <a:rPr lang="en-CA" sz="1800" u="sng" dirty="0"/>
              <a:t>) x (average </a:t>
            </a:r>
            <a:r>
              <a:rPr lang="en-CA" sz="1800" u="sng" dirty="0" err="1"/>
              <a:t>lvstk</a:t>
            </a:r>
            <a:r>
              <a:rPr lang="en-CA" sz="1800" u="sng" dirty="0"/>
              <a:t>. $/lb) x (zonal %)</a:t>
            </a:r>
            <a:endParaRPr lang="en-CA" sz="1800" dirty="0"/>
          </a:p>
          <a:p>
            <a:pPr marL="0" indent="0">
              <a:buNone/>
            </a:pPr>
            <a:r>
              <a:rPr lang="en-CA" sz="1800" dirty="0"/>
              <a:t>				</a:t>
            </a:r>
            <a:r>
              <a:rPr lang="en-CA" sz="1800" dirty="0" smtClean="0"/>
              <a:t>12 </a:t>
            </a:r>
            <a:r>
              <a:rPr lang="en-CA" sz="1800" dirty="0"/>
              <a:t>months</a:t>
            </a:r>
          </a:p>
          <a:p>
            <a:endParaRPr lang="en-CA" sz="2200" dirty="0" smtClean="0"/>
          </a:p>
          <a:p>
            <a:r>
              <a:rPr lang="en-CA" sz="2200" dirty="0" smtClean="0"/>
              <a:t>Since </a:t>
            </a:r>
            <a:r>
              <a:rPr lang="en-CA" sz="2200" dirty="0"/>
              <a:t>1994, the grazing rental rates for leases, licences and permits in Alberta have been frozen at:</a:t>
            </a:r>
          </a:p>
          <a:p>
            <a:pPr lvl="2"/>
            <a:r>
              <a:rPr lang="en-CA" sz="1800" dirty="0"/>
              <a:t>Zone A (Southern Alberta) -  $2.79/AUM</a:t>
            </a:r>
          </a:p>
          <a:p>
            <a:pPr lvl="2"/>
            <a:r>
              <a:rPr lang="en-CA" sz="1800" dirty="0"/>
              <a:t>Zone B (Central Alberta) - $2.32/AUM</a:t>
            </a:r>
          </a:p>
          <a:p>
            <a:pPr lvl="2"/>
            <a:r>
              <a:rPr lang="en-CA" sz="1800" dirty="0"/>
              <a:t>Zone C (Northern Alberta) - $1.39/AUM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99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Assignment Fees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CA" sz="2200" dirty="0"/>
              <a:t>E</a:t>
            </a:r>
            <a:r>
              <a:rPr lang="en-CA" sz="2200" dirty="0" smtClean="0"/>
              <a:t>stablished </a:t>
            </a:r>
            <a:r>
              <a:rPr lang="en-CA" sz="2200" dirty="0"/>
              <a:t>at the same time as rental </a:t>
            </a:r>
            <a:r>
              <a:rPr lang="en-CA" sz="2200" dirty="0" smtClean="0"/>
              <a:t>rates </a:t>
            </a:r>
          </a:p>
          <a:p>
            <a:r>
              <a:rPr lang="en-CA" sz="2200" dirty="0" smtClean="0"/>
              <a:t>Designed </a:t>
            </a:r>
            <a:r>
              <a:rPr lang="en-CA" sz="2200" dirty="0"/>
              <a:t>to capture 50% of the </a:t>
            </a:r>
            <a:r>
              <a:rPr lang="en-CA" sz="2200" dirty="0" smtClean="0"/>
              <a:t>capitalized value of a grazing lease</a:t>
            </a:r>
          </a:p>
          <a:p>
            <a:endParaRPr lang="en-CA" sz="2200" dirty="0" smtClean="0"/>
          </a:p>
          <a:p>
            <a:r>
              <a:rPr lang="en-CA" sz="2200" dirty="0" smtClean="0"/>
              <a:t>These </a:t>
            </a:r>
            <a:r>
              <a:rPr lang="en-CA" sz="2200" dirty="0"/>
              <a:t>fees were originally calculated using a formula approach: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600" dirty="0"/>
              <a:t>{BPC + (BPC*CPC) + Constant + (BPC*LVC)}*</a:t>
            </a:r>
            <a:r>
              <a:rPr lang="en-CA" sz="1600" dirty="0" smtClean="0"/>
              <a:t>0.5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1600" dirty="0"/>
          </a:p>
          <a:p>
            <a:r>
              <a:rPr lang="en-CA" sz="2200" dirty="0" smtClean="0"/>
              <a:t>Where: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dirty="0" smtClean="0"/>
              <a:t>BCP </a:t>
            </a:r>
            <a:r>
              <a:rPr lang="en-CA" sz="1800" dirty="0"/>
              <a:t>– Base Period </a:t>
            </a:r>
            <a:r>
              <a:rPr lang="en-CA" sz="1800" dirty="0" smtClean="0"/>
              <a:t>Consideration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dirty="0" smtClean="0"/>
              <a:t>CPC </a:t>
            </a:r>
            <a:r>
              <a:rPr lang="en-CA" sz="1800" dirty="0"/>
              <a:t>– Cattle Price Change </a:t>
            </a:r>
            <a:endParaRPr lang="en-CA" sz="1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dirty="0" smtClean="0"/>
              <a:t>LVC </a:t>
            </a:r>
            <a:r>
              <a:rPr lang="en-CA" sz="1800" dirty="0"/>
              <a:t>– Land </a:t>
            </a:r>
            <a:r>
              <a:rPr lang="en-CA" sz="1800" dirty="0" smtClean="0"/>
              <a:t>Value Change</a:t>
            </a:r>
            <a:endParaRPr lang="en-CA" sz="1800" dirty="0"/>
          </a:p>
          <a:p>
            <a:endParaRPr lang="en-CA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11279" b="6008"/>
          <a:stretch/>
        </p:blipFill>
        <p:spPr bwMode="auto">
          <a:xfrm>
            <a:off x="6400800" y="1524000"/>
            <a:ext cx="2621281" cy="410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9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Assignment Fees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/>
              <a:t>In 1994 the assignment fees calculated using the ‘Formula Approach’ were frozen along with rental rates at: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1400" dirty="0"/>
              <a:t>Zone A1 - $48.53/AUM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1400" dirty="0"/>
              <a:t>Zone A2 - $99.80/AUM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1400" dirty="0"/>
              <a:t>Zone B - $48.53/AUM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1400" dirty="0"/>
              <a:t>Zone C - $</a:t>
            </a:r>
            <a:r>
              <a:rPr lang="en-CA" sz="1400" dirty="0" smtClean="0"/>
              <a:t>3.84/AUM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CA" sz="1400" dirty="0"/>
          </a:p>
          <a:p>
            <a:r>
              <a:rPr lang="en-CA" sz="2200" dirty="0"/>
              <a:t>In 2003 assignment fees were incorporated into </a:t>
            </a:r>
            <a:r>
              <a:rPr lang="en-CA" sz="2200" dirty="0" smtClean="0"/>
              <a:t>the </a:t>
            </a:r>
            <a:r>
              <a:rPr lang="en-CA" sz="2200" i="1" dirty="0"/>
              <a:t>Public Lands Act </a:t>
            </a:r>
            <a:r>
              <a:rPr lang="en-CA" sz="2200" dirty="0"/>
              <a:t>at their current fixed rates along with a minimum assignment fee of $100.00: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1400" dirty="0"/>
              <a:t>Zone A1 - $50.00/AUM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1400" dirty="0"/>
              <a:t>Zone A2 - $100.00/AUM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1400" dirty="0"/>
              <a:t>Zone B - $50.00/AUM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1400" dirty="0"/>
              <a:t>Zone C - $</a:t>
            </a:r>
            <a:r>
              <a:rPr lang="en-CA" sz="1400" dirty="0" smtClean="0"/>
              <a:t>5.00/AUM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4950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Proposal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 smtClean="0"/>
              <a:t>Late </a:t>
            </a:r>
            <a:r>
              <a:rPr lang="en-CA" sz="2200" dirty="0"/>
              <a:t>2013 ESRD was approached by the livestock industry to review the grazing lease rental rate and assignment system with the intent to implement a new framework. </a:t>
            </a:r>
            <a:endParaRPr lang="en-CA" sz="2200" dirty="0" smtClean="0"/>
          </a:p>
          <a:p>
            <a:endParaRPr lang="en-CA" sz="2200" dirty="0" smtClean="0"/>
          </a:p>
          <a:p>
            <a:r>
              <a:rPr lang="en-CA" sz="2200" dirty="0" smtClean="0"/>
              <a:t>Stakeholder committee established with representatives from: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dirty="0" smtClean="0"/>
              <a:t>Alberta </a:t>
            </a:r>
            <a:r>
              <a:rPr lang="en-CA" sz="1800" dirty="0"/>
              <a:t>Grazing Leaseholders </a:t>
            </a:r>
            <a:r>
              <a:rPr lang="en-CA" sz="1800" dirty="0" smtClean="0"/>
              <a:t>Association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dirty="0" smtClean="0"/>
              <a:t>Alberta </a:t>
            </a:r>
            <a:r>
              <a:rPr lang="en-CA" sz="1800" dirty="0"/>
              <a:t>Beef </a:t>
            </a:r>
            <a:r>
              <a:rPr lang="en-CA" sz="1800" dirty="0" smtClean="0"/>
              <a:t>Producers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dirty="0" smtClean="0"/>
              <a:t>Western </a:t>
            </a:r>
            <a:r>
              <a:rPr lang="en-CA" sz="1800" dirty="0"/>
              <a:t>Stock </a:t>
            </a:r>
            <a:r>
              <a:rPr lang="en-CA" sz="1800" dirty="0" smtClean="0"/>
              <a:t>Growers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dirty="0" smtClean="0"/>
              <a:t>Northern </a:t>
            </a:r>
            <a:r>
              <a:rPr lang="en-CA" sz="1800" dirty="0"/>
              <a:t>Alberta Grazing Leaseholders Association </a:t>
            </a:r>
            <a:endParaRPr lang="en-CA" sz="1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CA" sz="1800" dirty="0" smtClean="0"/>
          </a:p>
          <a:p>
            <a:r>
              <a:rPr lang="en-CA" sz="2200" dirty="0" smtClean="0"/>
              <a:t>Committee worked </a:t>
            </a:r>
            <a:r>
              <a:rPr lang="en-CA" sz="2200" dirty="0"/>
              <a:t>closely with Environment and Sustainable Resource Development to create a new framework for grazing rental rates and assignment fees </a:t>
            </a:r>
            <a:r>
              <a:rPr lang="en-CA" sz="2200" dirty="0" smtClean="0"/>
              <a:t>on </a:t>
            </a:r>
            <a:r>
              <a:rPr lang="en-CA" sz="2200" dirty="0"/>
              <a:t>public lands.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28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500" dirty="0"/>
              <a:t>A new rental rate formula and assignment fee schedule should:</a:t>
            </a:r>
          </a:p>
          <a:p>
            <a:pPr marL="0" indent="0">
              <a:buNone/>
            </a:pPr>
            <a:endParaRPr lang="en-CA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500" dirty="0"/>
              <a:t>Have comparable methodology to other resource sectors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500" dirty="0"/>
              <a:t>Remove existing barriers to succession or the entry of young people into the industry that result from the current rental rate formula or assignment fee schedule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500" dirty="0"/>
              <a:t>Promote and encourage good stewardship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500" dirty="0"/>
              <a:t>Be defendable to economic threats such as countervail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500" dirty="0"/>
              <a:t>Be justifiable - to the Alberta public, other provinces and other resource sectors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1500" dirty="0"/>
              <a:t>Must also be justifiable to grazing lease holders – with rental rates applied fairly across the province based on geographical cost differences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500" dirty="0"/>
              <a:t>Support the maintenance of  native grasslands and recognize the interconnections between public and private grasslands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500" dirty="0"/>
              <a:t>Recognize the contributions of good management and private capital to the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500" dirty="0"/>
              <a:t>Be fair to both leaseholders and government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500" dirty="0"/>
              <a:t>Be revenue neutral over the long term and not specifically intended to increase revenue to the Government nor to decrease rental paid by </a:t>
            </a:r>
            <a:r>
              <a:rPr lang="en-CA" sz="1500" dirty="0" smtClean="0"/>
              <a:t>leaseholders</a:t>
            </a:r>
            <a:endParaRPr lang="en-CA" sz="15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91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List of Items Committee Supports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1800" dirty="0"/>
              <a:t>To use a market-based administrative formula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dirty="0"/>
              <a:t>Similar to lumber stumpage, deciduous timber, OSB, pulp and conventional oil and gas</a:t>
            </a:r>
          </a:p>
          <a:p>
            <a:pPr lvl="0"/>
            <a:r>
              <a:rPr lang="en-CA" sz="1800" dirty="0"/>
              <a:t>The new royalty structure will be based on a 2 zone system </a:t>
            </a:r>
          </a:p>
          <a:p>
            <a:pPr lvl="0"/>
            <a:r>
              <a:rPr lang="en-CA" sz="1800" dirty="0"/>
              <a:t>The new royalty structure will be based on the following minimums: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1600" dirty="0"/>
              <a:t>Zone 1 Minimum - $2.30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1600" dirty="0"/>
              <a:t>Zone 2 Minimum - $1.30</a:t>
            </a:r>
          </a:p>
          <a:p>
            <a:pPr lvl="0"/>
            <a:r>
              <a:rPr lang="en-CA" sz="1800" dirty="0"/>
              <a:t>The new royalty structure will start at a 10% incremental variable component as variable income before royalties, taxes and capital return becomes positive.</a:t>
            </a:r>
          </a:p>
          <a:p>
            <a:pPr lvl="0"/>
            <a:r>
              <a:rPr lang="en-CA" sz="1800" dirty="0"/>
              <a:t>Costs incorporated into formula are appropriate and justified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dirty="0"/>
              <a:t>Using the Consumer Price Index (CPI) to inflate costs between survey periods is justified and agreed upon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59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List of Items Committee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1800" dirty="0"/>
              <a:t>Use a 2 year rolling average to even out market fluctuations</a:t>
            </a:r>
          </a:p>
          <a:p>
            <a:pPr lvl="0"/>
            <a:r>
              <a:rPr lang="en-CA" sz="1800" dirty="0"/>
              <a:t>A phase in period of 5 years based on positive increases and 20% increments</a:t>
            </a:r>
          </a:p>
          <a:p>
            <a:pPr lvl="0"/>
            <a:r>
              <a:rPr lang="en-CA" sz="1800" dirty="0"/>
              <a:t>Part of the proceeds from grazing lease royalties should go to the Range Sustainability Fund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dirty="0"/>
              <a:t>Committee agreed on a 40% contribution, mimicking the Forest Resource Improvement Program managed by Forest Resource Improvement Association of Alberta and funded by a percentage of timber dues paid by </a:t>
            </a:r>
            <a:r>
              <a:rPr lang="en-CA" sz="1800" dirty="0" smtClean="0"/>
              <a:t>industry</a:t>
            </a:r>
            <a:endParaRPr lang="en-CA" sz="1800" dirty="0"/>
          </a:p>
          <a:p>
            <a:pPr lvl="0"/>
            <a:r>
              <a:rPr lang="en-CA" sz="1800" dirty="0"/>
              <a:t>Assignment fees will be a flat rate throughout the province that reflects the cost of administration</a:t>
            </a:r>
          </a:p>
          <a:p>
            <a:pPr lvl="0"/>
            <a:r>
              <a:rPr lang="en-CA" sz="1800" dirty="0"/>
              <a:t>There will be a review of the system in 5 years to ensure that industry is comfortable with the new formula and zones</a:t>
            </a:r>
          </a:p>
          <a:p>
            <a:pPr lvl="0"/>
            <a:r>
              <a:rPr lang="en-CA" sz="1800" dirty="0"/>
              <a:t>Government would have to resurvey costs periodically (every 10 years) to ensure that formula is accurate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76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MN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F1E0C"/>
      </a:accent1>
      <a:accent2>
        <a:srgbClr val="C2B9A6"/>
      </a:accent2>
      <a:accent3>
        <a:srgbClr val="035642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MNP 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MN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1E0C"/>
      </a:accent1>
      <a:accent2>
        <a:srgbClr val="C2B9A6"/>
      </a:accent2>
      <a:accent3>
        <a:srgbClr val="035642"/>
      </a:accent3>
      <a:accent4>
        <a:srgbClr val="08181D"/>
      </a:accent4>
      <a:accent5>
        <a:srgbClr val="727683"/>
      </a:accent5>
      <a:accent6>
        <a:srgbClr val="843405"/>
      </a:accent6>
      <a:hlink>
        <a:srgbClr val="0000FF"/>
      </a:hlink>
      <a:folHlink>
        <a:srgbClr val="800080"/>
      </a:folHlink>
    </a:clrScheme>
    <a:fontScheme name="MNP 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12341</TotalTime>
  <Words>2152</Words>
  <Application>Microsoft Office PowerPoint</Application>
  <PresentationFormat>On-screen Show (4:3)</PresentationFormat>
  <Paragraphs>357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Wingdings</vt:lpstr>
      <vt:lpstr>Custom Design</vt:lpstr>
      <vt:lpstr>1_Custom Design</vt:lpstr>
      <vt:lpstr>Document</vt:lpstr>
      <vt:lpstr>Alberta’s Grazing Lease Framework</vt:lpstr>
      <vt:lpstr>Background –  Rental Rates</vt:lpstr>
      <vt:lpstr>Background – Rental Rates</vt:lpstr>
      <vt:lpstr>Background – Assignment Fees</vt:lpstr>
      <vt:lpstr>Background – Assignment Fees</vt:lpstr>
      <vt:lpstr>Review and Proposal Development</vt:lpstr>
      <vt:lpstr>List of Objectives</vt:lpstr>
      <vt:lpstr>List of Items Committee Supports  </vt:lpstr>
      <vt:lpstr>List of Items Committee Supports</vt:lpstr>
      <vt:lpstr>Proposed Grazing Zones</vt:lpstr>
      <vt:lpstr>Proposed Rental Rate Formula</vt:lpstr>
      <vt:lpstr>PowerPoint Presentation</vt:lpstr>
      <vt:lpstr>Proposed Rental Rates</vt:lpstr>
      <vt:lpstr>Phased Implementation</vt:lpstr>
      <vt:lpstr>Phased Rental Rates*</vt:lpstr>
      <vt:lpstr>PowerPoint Presentation</vt:lpstr>
      <vt:lpstr>PowerPoint Presentation</vt:lpstr>
      <vt:lpstr>Assignment Fees</vt:lpstr>
      <vt:lpstr>PowerPoint Presentation</vt:lpstr>
      <vt:lpstr>Range Sustainability Fund</vt:lpstr>
      <vt:lpstr>Questions</vt:lpstr>
    </vt:vector>
  </TitlesOfParts>
  <Company>Meyers Norris Penny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Mitchell</dc:creator>
  <cp:lastModifiedBy>Western Stock Growers' Association</cp:lastModifiedBy>
  <cp:revision>683</cp:revision>
  <dcterms:created xsi:type="dcterms:W3CDTF">2013-03-14T18:21:25Z</dcterms:created>
  <dcterms:modified xsi:type="dcterms:W3CDTF">2014-12-03T01:26:31Z</dcterms:modified>
</cp:coreProperties>
</file>